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5" r:id="rId4"/>
    <p:sldId id="258" r:id="rId5"/>
    <p:sldId id="259" r:id="rId6"/>
    <p:sldId id="264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43E07D-480C-40AF-AB21-7E2DEAF378D9}">
  <a:tblStyle styleId="{E743E07D-480C-40AF-AB21-7E2DEAF37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0"/>
    <p:restoredTop sz="72707"/>
  </p:normalViewPr>
  <p:slideViewPr>
    <p:cSldViewPr snapToGrid="0">
      <p:cViewPr>
        <p:scale>
          <a:sx n="130" d="100"/>
          <a:sy n="130" d="100"/>
        </p:scale>
        <p:origin x="112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Seven main components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Apache Kafka</a:t>
            </a:r>
            <a:r>
              <a:rPr lang="en" dirty="0" smtClean="0"/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005586"/>
                </a:solidFill>
              </a:rPr>
              <a:t>• Feeds of messages in categories called </a:t>
            </a:r>
            <a:r>
              <a:rPr lang="en" sz="1100" b="1" i="1" dirty="0" smtClean="0">
                <a:solidFill>
                  <a:srgbClr val="29A7DE"/>
                </a:solidFill>
              </a:rPr>
              <a:t>topics</a:t>
            </a:r>
            <a:r>
              <a:rPr lang="en" sz="1100" dirty="0" smtClean="0">
                <a:solidFill>
                  <a:srgbClr val="005586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005586"/>
                </a:solidFill>
              </a:rPr>
              <a:t>• </a:t>
            </a:r>
            <a:r>
              <a:rPr lang="en" sz="1100" b="1" i="1" dirty="0" smtClean="0">
                <a:solidFill>
                  <a:srgbClr val="29A7DE"/>
                </a:solidFill>
              </a:rPr>
              <a:t>Producers</a:t>
            </a:r>
            <a:r>
              <a:rPr lang="en" sz="1100" dirty="0" smtClean="0">
                <a:solidFill>
                  <a:srgbClr val="005586"/>
                </a:solidFill>
              </a:rPr>
              <a:t> publish messages to a Kafka topic.</a:t>
            </a:r>
            <a:r>
              <a:rPr lang="en" sz="1100" dirty="0" smtClean="0">
                <a:solidFill>
                  <a:srgbClr val="FFD664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005586"/>
                </a:solidFill>
              </a:rPr>
              <a:t>• </a:t>
            </a:r>
            <a:r>
              <a:rPr lang="en" sz="1100" b="1" i="1" dirty="0" smtClean="0">
                <a:solidFill>
                  <a:srgbClr val="29A7DE"/>
                </a:solidFill>
              </a:rPr>
              <a:t>Consumers </a:t>
            </a:r>
            <a:r>
              <a:rPr lang="en" sz="1100" dirty="0" smtClean="0">
                <a:solidFill>
                  <a:srgbClr val="005586"/>
                </a:solidFill>
              </a:rPr>
              <a:t>subscribe to topics and process the feed of published messages.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005586"/>
                </a:solidFill>
              </a:rPr>
              <a:t>• Kafka is run as a cluster comprised of one or more servers each of which is called a </a:t>
            </a:r>
            <a:r>
              <a:rPr lang="en" sz="1100" b="1" i="1" dirty="0" smtClean="0">
                <a:solidFill>
                  <a:srgbClr val="29A7DE"/>
                </a:solidFill>
              </a:rPr>
              <a:t>broker</a:t>
            </a:r>
            <a:r>
              <a:rPr lang="en" sz="1100" dirty="0" smtClean="0">
                <a:solidFill>
                  <a:srgbClr val="005586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 smtClean="0">
              <a:solidFill>
                <a:srgbClr val="6D778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29A7DE"/>
                </a:solidFill>
              </a:rPr>
              <a:t>Topics - Partitions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29A7DE"/>
                </a:solidFill>
              </a:rPr>
              <a:t>Topics - Replication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/>
              <a:t>Spark Streaming:</a:t>
            </a:r>
            <a:endParaRPr lang="en-US" sz="1100" b="1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baseline="0" dirty="0" smtClean="0"/>
              <a:t>Subscribe to Kafka topic, get data from that and </a:t>
            </a:r>
            <a:r>
              <a:rPr lang="en-US" sz="1100" b="1" baseline="0" dirty="0" err="1" smtClean="0"/>
              <a:t>analyse</a:t>
            </a:r>
            <a:r>
              <a:rPr lang="en-US" sz="1100" b="1" baseline="0" dirty="0" smtClean="0"/>
              <a:t> those data into helpful data. Then store it into </a:t>
            </a:r>
            <a:r>
              <a:rPr lang="en-US" sz="1100" b="1" baseline="0" dirty="0" err="1" smtClean="0"/>
              <a:t>HBase</a:t>
            </a:r>
            <a:endParaRPr lang="en-US" sz="1100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100" b="1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dirty="0" err="1" smtClean="0"/>
              <a:t>HBase</a:t>
            </a:r>
            <a:r>
              <a:rPr lang="en-US" sz="1100" b="1" dirty="0" smtClean="0"/>
              <a:t> + Hive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0" dirty="0" smtClean="0"/>
              <a:t>As you know </a:t>
            </a:r>
            <a:r>
              <a:rPr lang="en-US" sz="1100" b="0" dirty="0" err="1" smtClean="0"/>
              <a:t>HBase</a:t>
            </a:r>
            <a:r>
              <a:rPr lang="en-US" sz="1100" b="0" dirty="0" smtClean="0"/>
              <a:t> is distributed,</a:t>
            </a:r>
            <a:r>
              <a:rPr lang="en-US" sz="1100" b="0" baseline="0" dirty="0" smtClean="0"/>
              <a:t> scalable NOSQL DB with strongly consistent reads and write &amp; Automatic fail-over.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0" baseline="0" dirty="0" smtClean="0"/>
              <a:t>But </a:t>
            </a:r>
            <a:r>
              <a:rPr lang="en-US" sz="1100" b="0" baseline="0" dirty="0" err="1" smtClean="0"/>
              <a:t>Hbase</a:t>
            </a:r>
            <a:r>
              <a:rPr lang="en-US" sz="1100" b="0" baseline="0" dirty="0" smtClean="0"/>
              <a:t> do not support SQL language to query data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0" baseline="0" dirty="0" smtClean="0"/>
              <a:t>So why </a:t>
            </a:r>
            <a:r>
              <a:rPr lang="en-US" sz="1100" b="0" dirty="0" smtClean="0"/>
              <a:t>Hive is used on</a:t>
            </a:r>
            <a:r>
              <a:rPr lang="en-US" sz="1100" b="0" baseline="0" dirty="0" smtClean="0"/>
              <a:t> top of HBASE for </a:t>
            </a:r>
            <a:r>
              <a:rPr lang="en-US" sz="1100" b="0" baseline="0" dirty="0" err="1" smtClean="0"/>
              <a:t>sql</a:t>
            </a:r>
            <a:r>
              <a:rPr lang="en-US" sz="1100" b="0" baseline="0" dirty="0" smtClean="0"/>
              <a:t> support</a:t>
            </a:r>
            <a:endParaRPr lang="en-US" sz="1100" b="0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100" b="1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dirty="0" err="1" smtClean="0"/>
              <a:t>SparkSQL</a:t>
            </a:r>
            <a:endParaRPr lang="en-US" sz="1100" b="1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0" dirty="0" smtClean="0"/>
              <a:t>Support</a:t>
            </a:r>
            <a:r>
              <a:rPr lang="en-US" sz="1100" b="0" baseline="0" dirty="0" smtClean="0"/>
              <a:t> Hive, you can create your hive context and directly execute SQL query into your hive table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100" b="0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dirty="0" err="1" smtClean="0"/>
              <a:t>PubNub</a:t>
            </a:r>
            <a:endParaRPr lang="en-US" sz="1100" b="1" dirty="0" smtClean="0"/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Build low-latency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realtime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applications that perform reliably and With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from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Hbase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spark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get data and use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Pubnub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broadcast to web client</a:t>
            </a:r>
            <a:endParaRPr lang="en-US" sz="1100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securely, at global scale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from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Hbase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spark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get data and use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Pubnub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broadcast to web client</a:t>
            </a:r>
            <a:endParaRPr lang="en-US" sz="1100" b="1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100" b="1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 dirty="0" err="1" smtClean="0"/>
              <a:t>NodeJS</a:t>
            </a:r>
            <a:r>
              <a:rPr lang="en-US" sz="1100" b="1" baseline="0" dirty="0" smtClean="0"/>
              <a:t> + </a:t>
            </a:r>
            <a:r>
              <a:rPr lang="en-US" sz="1100" b="1" baseline="0" dirty="0" err="1" smtClean="0"/>
              <a:t>HightChart</a:t>
            </a:r>
            <a:endParaRPr lang="en-US" sz="1100" b="1" baseline="0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Highcharts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makes it easy for developers to set up interactive charts in their web pages. Make your data come alive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9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874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982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991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924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93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976024" y="561974"/>
            <a:ext cx="4929475" cy="364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6D9EEB"/>
                </a:solidFill>
              </a:rPr>
              <a:t>CS523 - </a:t>
            </a:r>
            <a:r>
              <a:rPr lang="en" sz="1800" b="1" dirty="0" smtClean="0">
                <a:solidFill>
                  <a:srgbClr val="6D9EEB"/>
                </a:solidFill>
              </a:rPr>
              <a:t>Big </a:t>
            </a:r>
            <a:r>
              <a:rPr lang="en" sz="1800" b="1" dirty="0">
                <a:solidFill>
                  <a:srgbClr val="6D9EEB"/>
                </a:solidFill>
              </a:rPr>
              <a:t>Data </a:t>
            </a:r>
            <a:r>
              <a:rPr lang="en" sz="1800" b="1" dirty="0" smtClean="0">
                <a:solidFill>
                  <a:srgbClr val="6D9EEB"/>
                </a:solidFill>
              </a:rPr>
              <a:t>Technology</a:t>
            </a:r>
            <a:r>
              <a:rPr lang="en-US" sz="1800" b="1" dirty="0" smtClean="0">
                <a:solidFill>
                  <a:srgbClr val="6D9EEB"/>
                </a:solidFill>
              </a:rPr>
              <a:t/>
            </a:r>
            <a:br>
              <a:rPr lang="en-US" sz="1800" b="1" dirty="0" smtClean="0">
                <a:solidFill>
                  <a:srgbClr val="6D9EEB"/>
                </a:solidFill>
              </a:rPr>
            </a:br>
            <a:r>
              <a:rPr lang="en-US" sz="1800" b="1" dirty="0" smtClean="0">
                <a:solidFill>
                  <a:srgbClr val="6D9EEB"/>
                </a:solidFill>
              </a:rPr>
              <a:t>Prof. </a:t>
            </a:r>
            <a:r>
              <a:rPr lang="en-US" sz="1800" b="1" dirty="0" err="1" smtClean="0">
                <a:solidFill>
                  <a:srgbClr val="6D9EEB"/>
                </a:solidFill>
              </a:rPr>
              <a:t>Mrudula</a:t>
            </a:r>
            <a:r>
              <a:rPr lang="en-US" sz="1800" b="1" dirty="0" smtClean="0">
                <a:solidFill>
                  <a:srgbClr val="6D9EEB"/>
                </a:solidFill>
              </a:rPr>
              <a:t> </a:t>
            </a:r>
            <a:r>
              <a:rPr lang="en-US" sz="1800" b="1" dirty="0" err="1" smtClean="0">
                <a:solidFill>
                  <a:srgbClr val="6D9EEB"/>
                </a:solidFill>
              </a:rPr>
              <a:t>Mukadam</a:t>
            </a:r>
            <a:r>
              <a:rPr lang="en-US" sz="1800" b="1" dirty="0" smtClean="0">
                <a:solidFill>
                  <a:srgbClr val="6D9EEB"/>
                </a:solidFill>
              </a:rPr>
              <a:t/>
            </a:r>
            <a:br>
              <a:rPr lang="en-US" sz="1800" b="1" dirty="0" smtClean="0">
                <a:solidFill>
                  <a:srgbClr val="6D9EEB"/>
                </a:solidFill>
              </a:rPr>
            </a:br>
            <a:endParaRPr sz="1800" b="1" dirty="0">
              <a:solidFill>
                <a:srgbClr val="6D9EEB"/>
              </a:solidFill>
            </a:endParaRPr>
          </a:p>
          <a:p>
            <a:r>
              <a:rPr lang="en-US" sz="3200" b="1" dirty="0" smtClean="0"/>
              <a:t>Final Project</a:t>
            </a:r>
            <a:endParaRPr sz="3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/>
              <a:t>Binh TRAN 986648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/>
              <a:t>ThAO</a:t>
            </a:r>
            <a:r>
              <a:rPr lang="en-US" sz="1800" b="1" dirty="0" smtClean="0"/>
              <a:t> DAO 986646</a:t>
            </a:r>
            <a:endParaRPr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156600"/>
            <a:ext cx="8222100" cy="1065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Problem: </a:t>
            </a:r>
            <a:r>
              <a:rPr lang="en-US" dirty="0" smtClean="0"/>
              <a:t>Do you know how people talk about what you are thinking on twitter?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311724"/>
            <a:ext cx="5421000" cy="3091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 smtClean="0"/>
              <a:t>Your thoughts maybe about Bitcoin, Trump, upcoming Christmas or TM</a:t>
            </a:r>
            <a:r>
              <a:rPr lang="en" sz="2400" dirty="0" smtClean="0"/>
              <a:t>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 smtClean="0"/>
              <a:t>How many people talk about them on Twitter per second?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 smtClean="0"/>
              <a:t>How much “Trump” is mentioned compare to “Bitcoin” on Twitter every minute?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02" y="1100273"/>
            <a:ext cx="2408472" cy="24084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2" y="1504950"/>
            <a:ext cx="3412052" cy="2438400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3857156" y="2128834"/>
            <a:ext cx="2730455" cy="1190625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3;p14"/>
          <p:cNvSpPr txBox="1">
            <a:spLocks noGrp="1"/>
          </p:cNvSpPr>
          <p:nvPr>
            <p:ph type="title"/>
          </p:nvPr>
        </p:nvSpPr>
        <p:spPr>
          <a:xfrm>
            <a:off x="105892" y="24446"/>
            <a:ext cx="8222100" cy="1065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Problem: </a:t>
            </a:r>
            <a:r>
              <a:rPr lang="en-US" dirty="0" smtClean="0"/>
              <a:t>Do you know how people talk about what you are thinking on twitter?</a:t>
            </a:r>
            <a:r>
              <a:rPr lang="en-US" dirty="0" smtClean="0"/>
              <a:t> 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03" y="1247993"/>
            <a:ext cx="3168617" cy="31686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72" y="2456292"/>
            <a:ext cx="542547" cy="5425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719" y="2463315"/>
            <a:ext cx="542547" cy="5425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757" y="2462704"/>
            <a:ext cx="542547" cy="5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28998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A Tweet in </a:t>
            </a:r>
            <a:r>
              <a:rPr lang="en-US" sz="2000" dirty="0" err="1" smtClean="0"/>
              <a:t>json</a:t>
            </a:r>
            <a:r>
              <a:rPr lang="en-US" sz="2000" dirty="0" smtClean="0"/>
              <a:t> format</a:t>
            </a:r>
            <a:endParaRPr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86" y="0"/>
            <a:ext cx="585401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33823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28175" y="1830600"/>
            <a:ext cx="31077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Architecture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3373199" y="0"/>
            <a:ext cx="5770951" cy="5143500"/>
          </a:xfrm>
          <a:prstGeom prst="rect">
            <a:avLst/>
          </a:prstGeom>
          <a:solidFill>
            <a:srgbClr val="FAFAFA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94824" y="0"/>
            <a:ext cx="57277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75" y="476250"/>
            <a:ext cx="3238500" cy="2219325"/>
          </a:xfrm>
        </p:spPr>
        <p:txBody>
          <a:bodyPr>
            <a:normAutofit/>
          </a:bodyPr>
          <a:lstStyle/>
          <a:p>
            <a:r>
              <a:rPr lang="en-US" dirty="0" smtClean="0"/>
              <a:t>Hive table on TOP of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86175" y="-9526"/>
            <a:ext cx="5457825" cy="132207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686175" y="1009649"/>
            <a:ext cx="5457825" cy="236440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3374057"/>
            <a:ext cx="9144000" cy="17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6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2;p20"/>
          <p:cNvSpPr txBox="1">
            <a:spLocks/>
          </p:cNvSpPr>
          <p:nvPr/>
        </p:nvSpPr>
        <p:spPr>
          <a:xfrm>
            <a:off x="806780" y="873989"/>
            <a:ext cx="4990281" cy="128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buClrTx/>
              <a:buFontTx/>
            </a:pPr>
            <a:r>
              <a:rPr lang="en" smtClean="0"/>
              <a:t>Demo + Q&amp;A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806781" y="3068516"/>
            <a:ext cx="546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Try our live demo at</a:t>
            </a:r>
          </a:p>
          <a:p>
            <a:r>
              <a:rPr lang="de-DE" sz="2000" b="1" dirty="0"/>
              <a:t>http://</a:t>
            </a:r>
            <a:r>
              <a:rPr lang="de-DE" sz="2000" b="1" dirty="0" smtClean="0"/>
              <a:t>10.10.15.68:3000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1112</TotalTime>
  <Words>326</Words>
  <Application>Microsoft Macintosh PowerPoint</Application>
  <PresentationFormat>On-screen Show (16:9)</PresentationFormat>
  <Paragraphs>44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Gill Sans MT</vt:lpstr>
      <vt:lpstr>Arial</vt:lpstr>
      <vt:lpstr>Roboto</vt:lpstr>
      <vt:lpstr>Comfortaa</vt:lpstr>
      <vt:lpstr>Gallery</vt:lpstr>
      <vt:lpstr>CS523 - Big Data Technology Prof. Mrudula Mukadam  Final Project  Binh TRAN 986648 ThAO DAO 986646</vt:lpstr>
      <vt:lpstr>Problem: Do you know how people talk about what you are thinking on twitter? </vt:lpstr>
      <vt:lpstr>Problem: Do you know how people talk about what you are thinking on twitter? </vt:lpstr>
      <vt:lpstr>A Tweet in json format</vt:lpstr>
      <vt:lpstr>Architecture</vt:lpstr>
      <vt:lpstr>Hive table on TOP of Hbase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CS523 - Big Data Technology Prof. Mrudula Mukadam Spark Streaming Project  Binh TRAN 986648 ThAO DAO 986646</dc:title>
  <cp:lastModifiedBy>Binh Tran</cp:lastModifiedBy>
  <cp:revision>46</cp:revision>
  <dcterms:modified xsi:type="dcterms:W3CDTF">2018-12-17T17:56:43Z</dcterms:modified>
</cp:coreProperties>
</file>